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5"/>
  </p:notesMasterIdLst>
  <p:sldIdLst>
    <p:sldId id="1324" r:id="rId3"/>
    <p:sldId id="1322" r:id="rId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E9E2-2E7C-6449-9C4B-285746B5A085}" type="datetimeFigureOut">
              <a:rPr kumimoji="1" lang="zh-TW" altLang="en-US" smtClean="0"/>
              <a:t>2026/5/18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CF523-FDC6-7F42-B36B-F2AEA89A971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0607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/>
              <a:t>東亞出流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ja-JP" altLang="en-US"/>
              <a:t>影響臺灣佔比</a:t>
            </a:r>
            <a:endParaRPr lang="en-TW" dirty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en-US" altLang="zh-CN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東亞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出流事件標準：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en-US" altLang="zh-TW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≥ 60 ppb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7" lvl="1" indent="0">
              <a:buNone/>
            </a:pP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(a) 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影響臺灣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日數：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60%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好發季節為秋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冬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(9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隔年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57187" lvl="1" indent="0"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(b)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微弱影響日數：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40%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en-US" altLang="zh-CN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東亞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出流事件標準：</a:t>
            </a:r>
            <a:r>
              <a:rPr lang="en-US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en-US" altLang="zh-TW" b="1" baseline="-25000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≥ 40 ppb(</a:t>
            </a:r>
            <a:r>
              <a:rPr lang="zh-TW" altLang="en-US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東亞背景值</a:t>
            </a:r>
            <a:r>
              <a:rPr lang="en-US" altLang="zh-CN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7" lvl="1" indent="0">
              <a:buNone/>
            </a:pP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(c) 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影響臺灣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日數：</a:t>
            </a:r>
            <a:r>
              <a:rPr lang="en-US" altLang="zh-TW" sz="2000" b="1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85%</a:t>
            </a:r>
            <a:endParaRPr lang="en-US" altLang="zh-CN" sz="2000" b="1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2EFBB-97C7-4324-8DCC-4E8D7B31234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5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872F2-A94E-EE41-8C50-EA718E4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7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3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2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40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82820D7-921E-4364-BFF6-53DE6A599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3071" y="1612304"/>
            <a:ext cx="8965858" cy="1656000"/>
          </a:xfr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4800" b="1">
                <a:solidFill>
                  <a:srgbClr val="267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0D09C9-2CB6-4F0C-B050-EF7E08A7E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3071" y="3398808"/>
            <a:ext cx="8965859" cy="1656000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E84F947-2BDD-498E-B2C5-B96D6DBF7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733" y="5054808"/>
            <a:ext cx="1709267" cy="204300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5C3C6CA-F778-4520-AB2F-9412A4E157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9742" cy="27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5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95B446E9-75B1-4378-A3A8-BE89F77CC8E3}"/>
              </a:ext>
            </a:extLst>
          </p:cNvPr>
          <p:cNvSpPr txBox="1">
            <a:spLocks/>
          </p:cNvSpPr>
          <p:nvPr userDrawn="1"/>
        </p:nvSpPr>
        <p:spPr>
          <a:xfrm>
            <a:off x="1857320" y="654985"/>
            <a:ext cx="3175378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800" b="1" dirty="0">
                <a:solidFill>
                  <a:srgbClr val="267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Outline</a:t>
            </a:r>
            <a:endParaRPr lang="zh-TW" altLang="en-US" sz="4800" b="1" dirty="0">
              <a:solidFill>
                <a:srgbClr val="2674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版面配置區 6">
            <a:extLst>
              <a:ext uri="{FF2B5EF4-FFF2-40B4-BE49-F238E27FC236}">
                <a16:creationId xmlns:a16="http://schemas.microsoft.com/office/drawing/2014/main" id="{A758951B-4768-4E5C-B55F-D08DE28326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3771" y="1846959"/>
            <a:ext cx="869826" cy="651363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4000" b="1" i="0">
                <a:solidFill>
                  <a:srgbClr val="26745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01</a:t>
            </a:r>
            <a:endParaRPr lang="zh-TW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1C4AA5D6-ABB3-46C9-9932-ADAED74DAA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9105" y="1846959"/>
            <a:ext cx="6516000" cy="651600"/>
          </a:xfrm>
        </p:spPr>
        <p:txBody>
          <a:bodyPr anchor="ctr"/>
          <a:lstStyle>
            <a:lvl1pPr>
              <a:lnSpc>
                <a:spcPct val="100000"/>
              </a:lnSpc>
              <a:buNone/>
              <a:defRPr sz="3200" b="1">
                <a:solidFill>
                  <a:srgbClr val="267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請輸入標題文字</a:t>
            </a:r>
          </a:p>
        </p:txBody>
      </p:sp>
      <p:sp>
        <p:nvSpPr>
          <p:cNvPr id="11" name="文字版面配置區 6">
            <a:extLst>
              <a:ext uri="{FF2B5EF4-FFF2-40B4-BE49-F238E27FC236}">
                <a16:creationId xmlns:a16="http://schemas.microsoft.com/office/drawing/2014/main" id="{72BF3737-72A4-4D91-A81C-5657E7B67F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3771" y="2651201"/>
            <a:ext cx="869826" cy="651363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4000" b="1" i="0">
                <a:solidFill>
                  <a:srgbClr val="26745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12" name="文字版面配置區 9">
            <a:extLst>
              <a:ext uri="{FF2B5EF4-FFF2-40B4-BE49-F238E27FC236}">
                <a16:creationId xmlns:a16="http://schemas.microsoft.com/office/drawing/2014/main" id="{3C271B91-20AA-4D00-BBB3-1FEBD5045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19105" y="2651201"/>
            <a:ext cx="6516000" cy="651600"/>
          </a:xfrm>
        </p:spPr>
        <p:txBody>
          <a:bodyPr anchor="ctr"/>
          <a:lstStyle>
            <a:lvl1pPr>
              <a:lnSpc>
                <a:spcPct val="100000"/>
              </a:lnSpc>
              <a:buNone/>
              <a:defRPr sz="3200" b="1">
                <a:solidFill>
                  <a:srgbClr val="267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請輸入標題文字</a:t>
            </a:r>
          </a:p>
        </p:txBody>
      </p:sp>
      <p:sp>
        <p:nvSpPr>
          <p:cNvPr id="13" name="文字版面配置區 6">
            <a:extLst>
              <a:ext uri="{FF2B5EF4-FFF2-40B4-BE49-F238E27FC236}">
                <a16:creationId xmlns:a16="http://schemas.microsoft.com/office/drawing/2014/main" id="{2445A5D3-4D17-404A-ABEB-E8B3C2708F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43771" y="3466824"/>
            <a:ext cx="869826" cy="651363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4000" b="1" i="0">
                <a:solidFill>
                  <a:srgbClr val="26745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03</a:t>
            </a:r>
            <a:endParaRPr lang="zh-TW" altLang="en-US" dirty="0"/>
          </a:p>
        </p:txBody>
      </p:sp>
      <p:sp>
        <p:nvSpPr>
          <p:cNvPr id="14" name="文字版面配置區 9">
            <a:extLst>
              <a:ext uri="{FF2B5EF4-FFF2-40B4-BE49-F238E27FC236}">
                <a16:creationId xmlns:a16="http://schemas.microsoft.com/office/drawing/2014/main" id="{B82F602A-FB8C-49E0-9F9B-5BAFA608BC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19105" y="3466824"/>
            <a:ext cx="6516000" cy="651600"/>
          </a:xfrm>
        </p:spPr>
        <p:txBody>
          <a:bodyPr anchor="ctr"/>
          <a:lstStyle>
            <a:lvl1pPr>
              <a:lnSpc>
                <a:spcPct val="100000"/>
              </a:lnSpc>
              <a:buNone/>
              <a:defRPr sz="3200" b="1">
                <a:solidFill>
                  <a:srgbClr val="267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請輸入標題文字</a:t>
            </a:r>
          </a:p>
        </p:txBody>
      </p:sp>
      <p:sp>
        <p:nvSpPr>
          <p:cNvPr id="15" name="文字版面配置區 6">
            <a:extLst>
              <a:ext uri="{FF2B5EF4-FFF2-40B4-BE49-F238E27FC236}">
                <a16:creationId xmlns:a16="http://schemas.microsoft.com/office/drawing/2014/main" id="{7AB80FBF-DCCA-401F-8201-1FF559968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43771" y="4282447"/>
            <a:ext cx="869826" cy="651363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4000" b="1" i="0">
                <a:solidFill>
                  <a:srgbClr val="26745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04</a:t>
            </a:r>
            <a:endParaRPr lang="zh-TW" altLang="en-US" dirty="0"/>
          </a:p>
        </p:txBody>
      </p:sp>
      <p:sp>
        <p:nvSpPr>
          <p:cNvPr id="16" name="文字版面配置區 9">
            <a:extLst>
              <a:ext uri="{FF2B5EF4-FFF2-40B4-BE49-F238E27FC236}">
                <a16:creationId xmlns:a16="http://schemas.microsoft.com/office/drawing/2014/main" id="{635BEA18-C04E-48BE-96E2-D8C71572FF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9105" y="4282447"/>
            <a:ext cx="6516000" cy="651600"/>
          </a:xfrm>
        </p:spPr>
        <p:txBody>
          <a:bodyPr anchor="ctr"/>
          <a:lstStyle>
            <a:lvl1pPr>
              <a:lnSpc>
                <a:spcPct val="100000"/>
              </a:lnSpc>
              <a:buNone/>
              <a:defRPr sz="3200" b="1">
                <a:solidFill>
                  <a:srgbClr val="267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請輸入標題文字</a:t>
            </a:r>
          </a:p>
        </p:txBody>
      </p:sp>
      <p:sp>
        <p:nvSpPr>
          <p:cNvPr id="17" name="文字版面配置區 6">
            <a:extLst>
              <a:ext uri="{FF2B5EF4-FFF2-40B4-BE49-F238E27FC236}">
                <a16:creationId xmlns:a16="http://schemas.microsoft.com/office/drawing/2014/main" id="{1D3454BE-9915-41C1-AE4B-0CB21D0429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43771" y="5098070"/>
            <a:ext cx="869826" cy="651363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4000" b="1" i="0">
                <a:solidFill>
                  <a:srgbClr val="26745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05</a:t>
            </a:r>
            <a:endParaRPr lang="zh-TW" altLang="en-US" dirty="0"/>
          </a:p>
        </p:txBody>
      </p:sp>
      <p:sp>
        <p:nvSpPr>
          <p:cNvPr id="18" name="文字版面配置區 9">
            <a:extLst>
              <a:ext uri="{FF2B5EF4-FFF2-40B4-BE49-F238E27FC236}">
                <a16:creationId xmlns:a16="http://schemas.microsoft.com/office/drawing/2014/main" id="{7235CBF3-0589-4172-916B-8573EA84D7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19105" y="5098070"/>
            <a:ext cx="6516000" cy="651600"/>
          </a:xfrm>
        </p:spPr>
        <p:txBody>
          <a:bodyPr anchor="ctr"/>
          <a:lstStyle>
            <a:lvl1pPr>
              <a:lnSpc>
                <a:spcPct val="100000"/>
              </a:lnSpc>
              <a:buNone/>
              <a:defRPr sz="3200" b="1">
                <a:solidFill>
                  <a:srgbClr val="267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請輸入標題文字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6839DD4-0F9E-4DB4-A8B7-DFA62EECD4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2" y="3586028"/>
            <a:ext cx="1833133" cy="3010619"/>
          </a:xfrm>
          <a:prstGeom prst="rect">
            <a:avLst/>
          </a:prstGeom>
        </p:spPr>
      </p:pic>
      <p:sp>
        <p:nvSpPr>
          <p:cNvPr id="22" name="投影片編號版面配置區 3">
            <a:extLst>
              <a:ext uri="{FF2B5EF4-FFF2-40B4-BE49-F238E27FC236}">
                <a16:creationId xmlns:a16="http://schemas.microsoft.com/office/drawing/2014/main" id="{8F76777C-19B7-4BAC-84E7-FDB8AF93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816" y="6274002"/>
            <a:ext cx="385492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/>
            </a:lvl1pPr>
          </a:lstStyle>
          <a:p>
            <a:fld id="{4E268DDD-EEE6-4879-B4E6-44385E38643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0917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20F53C85-C0FD-427F-8985-1F8C54C52649}"/>
              </a:ext>
            </a:extLst>
          </p:cNvPr>
          <p:cNvSpPr/>
          <p:nvPr userDrawn="1"/>
        </p:nvSpPr>
        <p:spPr>
          <a:xfrm>
            <a:off x="-4611" y="-10615"/>
            <a:ext cx="12201222" cy="6868615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B0E1C48-86EB-49F8-AD0D-50B0D529C996}"/>
              </a:ext>
            </a:extLst>
          </p:cNvPr>
          <p:cNvSpPr/>
          <p:nvPr userDrawn="1"/>
        </p:nvSpPr>
        <p:spPr>
          <a:xfrm>
            <a:off x="273116" y="266886"/>
            <a:ext cx="11674929" cy="6346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6243584A-440E-4166-8F01-13034FA1A01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2431" t="34275"/>
          <a:stretch/>
        </p:blipFill>
        <p:spPr>
          <a:xfrm>
            <a:off x="0" y="-1"/>
            <a:ext cx="4917936" cy="37251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F282D-DB87-4F47-B0DD-DA79801A08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266886"/>
            <a:ext cx="7886700" cy="7692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267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請輸入標題文字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44B6A6B9-C183-452D-A09B-55FBE2C83393}"/>
              </a:ext>
            </a:extLst>
          </p:cNvPr>
          <p:cNvSpPr/>
          <p:nvPr userDrawn="1"/>
        </p:nvSpPr>
        <p:spPr>
          <a:xfrm>
            <a:off x="11560597" y="6291710"/>
            <a:ext cx="329711" cy="329711"/>
          </a:xfrm>
          <a:prstGeom prst="ellipse">
            <a:avLst/>
          </a:prstGeom>
          <a:solidFill>
            <a:srgbClr val="B6D16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tx1"/>
              </a:solidFill>
            </a:endParaRPr>
          </a:p>
        </p:txBody>
      </p:sp>
      <p:sp>
        <p:nvSpPr>
          <p:cNvPr id="8" name="文字版面配置區 11">
            <a:extLst>
              <a:ext uri="{FF2B5EF4-FFF2-40B4-BE49-F238E27FC236}">
                <a16:creationId xmlns:a16="http://schemas.microsoft.com/office/drawing/2014/main" id="{7E17CAE9-3A17-46B8-BC59-4EC048146F4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649" y="1162423"/>
            <a:ext cx="11067357" cy="49716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endParaRPr lang="zh-TW" altLang="en-US" dirty="0"/>
          </a:p>
        </p:txBody>
      </p:sp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16803998-4DF7-47F3-8299-CF585A35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3391" y="6274002"/>
            <a:ext cx="385492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4E268DDD-EEE6-4879-B4E6-44385E38643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6415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>
            <a:extLst>
              <a:ext uri="{FF2B5EF4-FFF2-40B4-BE49-F238E27FC236}">
                <a16:creationId xmlns:a16="http://schemas.microsoft.com/office/drawing/2014/main" id="{EC397D3E-2FBF-475D-8592-AB8703BBF7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94600" y="2601000"/>
            <a:ext cx="6202800" cy="1656000"/>
          </a:xfrm>
        </p:spPr>
        <p:txBody>
          <a:bodyPr anchor="ctr"/>
          <a:lstStyle>
            <a:lvl1pPr algn="ctr">
              <a:buNone/>
              <a:defRPr sz="5400" b="1">
                <a:solidFill>
                  <a:srgbClr val="267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THANK YOU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88AEB8-C5A3-41E6-A630-EEEBCDB5F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71" y="0"/>
            <a:ext cx="3087329" cy="32817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946838F-5507-45C8-8F7A-D6EDCBEC9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7215" y="3683288"/>
            <a:ext cx="3087329" cy="32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6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3CDD8-0DC7-BC4D-B404-473910A6A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5E9F4-BB1B-B34B-9AAF-780DFD80E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15626-E96B-6D40-97BB-71EBE9D3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7911A-B7D7-3C49-99F7-63738344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957A8-2A3F-4745-A380-824C53E5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2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2FABC-A0D7-CE4B-92EC-87588717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62598-F3C4-274C-BD0A-CD295A9CA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22B03-3F7B-1C4B-9CED-5FEBC6F1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D1C51-15DF-494A-B707-FACA2359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E280-9B84-7B4A-9A7D-6F27C8BD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22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445CC-F38F-1C49-A068-491FC67D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1BD7B-E1BD-BC48-8EAE-FB528FC21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0FFC8-4953-414A-AB7E-390800607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4991F-2BD2-414E-94E9-384E7367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80E9F-26A6-D34D-AEB4-CD91118E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40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5B3F-DA5D-A147-A8A3-FB7B11A20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889FF-2DFF-1D4B-8181-06032E2C3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EF6AD-0222-1D4B-9F7A-F4AC12462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57683-7FD3-9A4D-B692-E4998CAC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E3510-FF30-D84F-8553-3F72BB79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6D264-7ABF-404C-BD20-DAADA37E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1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66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350C-20B2-B748-B135-815052527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158AF-00E6-3442-86CB-F09CF819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F3B06-7A52-D848-8007-586E1768E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13B9DB-F00C-CB41-AF84-9D027F135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C486B-1FBF-DF42-B83D-EA146CB1F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3379F-94B1-7047-95E5-D5FF3AAAD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0DA61-B5B0-1F40-8524-F73961AEA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3D3E94-B035-1340-8E89-7C0C804F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52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7F77-EB77-CA46-AE79-4B7A34BA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CE772-1636-CE46-A4B0-12658489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28F282-36BE-3B46-9A10-F4F6FA25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670366-09FD-FF4F-A366-96135375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46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A5572-8312-7646-B295-6EB850FE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77B24-71A6-7849-926F-9810A005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B20F2-5351-5A47-8B2A-2C7A6EB6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6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BEA6-6DBA-3A42-9BB4-43BB7158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4F5B2-6AC1-EE43-89F3-D28962B00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9E5EC-3B67-394B-B5D3-8AB220979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2DCBC-86AD-5547-A576-A4648A52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636F3-29D8-0149-BF45-65B6C20D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F5454-FC75-624A-88A3-607A90A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64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DA66-1B39-B242-9D96-9F539FB6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D629A1-60F2-704A-8FF6-53E7A23A3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FC053-4AB4-6446-AFEF-A6B1A942E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4FC65-5476-E841-A131-5AB5AC61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DC56D-655E-0C4F-8237-2BD43A33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7FF7C-B328-3F44-930E-017F3C6A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43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3509-91D4-3445-9E59-2B346986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7EBC8-1889-2A48-B9D3-946BA739A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B1151-01DD-3042-B7BD-02A0EF0F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822F6-7F8A-9148-9AA1-12C50C8F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6BFD-5E5A-1941-B1E5-5043E8BA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26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52E580-81B8-7548-AFE0-ECB201AF6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20DBC-DA45-384E-9409-142FA4AAF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E24A8-FD4C-5E43-9486-E17F4FF6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63570-2828-6549-A672-44973D78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D5E62-1FD5-DA4C-BB63-79C133A5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5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3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5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77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6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3183C-44B8-41B8-9725-043C809B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5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AFD2A-C918-DF44-AC74-E8E53EE8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39397-D0BF-D843-9E9C-D4348694A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5D0DD-E6F4-EE42-911F-3DFBD6B63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B5E7D-9572-E342-B763-91B0A1311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C7B4-2222-4945-9AF0-DBF765331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F74C0-FC95-2340-B1CA-69A19A41E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9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BFA39-2CDA-F3E5-BD13-D00EB7DC8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66886"/>
            <a:ext cx="11067356" cy="769276"/>
          </a:xfrm>
        </p:spPr>
        <p:txBody>
          <a:bodyPr/>
          <a:lstStyle/>
          <a:p>
            <a:r>
              <a:rPr lang="en-US" altLang="ja-JP" dirty="0"/>
              <a:t>Influence of East Asia transboundary outflow </a:t>
            </a:r>
            <a:r>
              <a:rPr lang="en-US" dirty="0"/>
              <a:t>O</a:t>
            </a:r>
            <a:r>
              <a:rPr lang="en-US" baseline="-25000" dirty="0"/>
              <a:t>3</a:t>
            </a:r>
            <a:endParaRPr lang="en-TW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7C85F-1B62-9BC9-30B8-0E6B2D252E8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Thresholds of East Asia (EA) outflow: O</a:t>
            </a:r>
            <a:r>
              <a:rPr lang="en-US" altLang="zh-TW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≥ 60 ppb</a:t>
            </a:r>
          </a:p>
          <a:p>
            <a:pPr marL="914400" lvl="1" indent="-457200">
              <a:buAutoNum type="alphaLcParenBoth"/>
            </a:pPr>
            <a:r>
              <a:rPr lang="en-US" altLang="zh-TW" sz="2000" dirty="0"/>
              <a:t>Days while EA affects whole Taiwan: 60%, prevailing in fall and winter (Sep-Jan)</a:t>
            </a:r>
          </a:p>
          <a:p>
            <a:pPr marL="914400" lvl="1" indent="-457200">
              <a:buAutoNum type="alphaLcParenBoth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Days while EA affects local areas of Taiwan: 40%</a:t>
            </a:r>
          </a:p>
          <a:p>
            <a:pPr>
              <a:buFont typeface="Wingdings" pitchFamily="2" charset="2"/>
              <a:buChar char="Ø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If we lower the thresholds of EA outflows to </a:t>
            </a:r>
            <a:r>
              <a:rPr lang="en-US" altLang="zh-TW" b="1" dirty="0">
                <a:solidFill>
                  <a:srgbClr val="043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 ppb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</a:p>
          <a:p>
            <a:pPr marL="914400" lvl="1" indent="-457200">
              <a:buFont typeface="Wingdings" pitchFamily="2" charset="2"/>
              <a:buAutoNum type="alphaLcParenBoth" startAt="3"/>
            </a:pPr>
            <a:r>
              <a:rPr lang="en-US" altLang="zh-TW" sz="2000" dirty="0"/>
              <a:t>Days while EA affects whole Taiwan: </a:t>
            </a:r>
            <a:r>
              <a:rPr lang="en-US" altLang="zh-TW" sz="2000" b="1" dirty="0">
                <a:solidFill>
                  <a:srgbClr val="0432FF"/>
                </a:solidFill>
              </a:rPr>
              <a:t>85%</a:t>
            </a:r>
            <a:endParaRPr lang="en-US" altLang="zh-TW" sz="2000" b="1" dirty="0">
              <a:solidFill>
                <a:srgbClr val="0432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TW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4E0B35-D2A6-E720-B5BF-D09D1A332C05}"/>
              </a:ext>
            </a:extLst>
          </p:cNvPr>
          <p:cNvGrpSpPr/>
          <p:nvPr/>
        </p:nvGrpSpPr>
        <p:grpSpPr>
          <a:xfrm>
            <a:off x="927851" y="3307431"/>
            <a:ext cx="3190927" cy="3474210"/>
            <a:chOff x="801054" y="3319485"/>
            <a:chExt cx="3190927" cy="34742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E59352-3D77-5617-9B43-C5315B869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054" y="3892854"/>
              <a:ext cx="3190925" cy="290084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57843C-6E13-AFE6-A308-7995AB2C70B3}"/>
                </a:ext>
              </a:extLst>
            </p:cNvPr>
            <p:cNvSpPr/>
            <p:nvPr/>
          </p:nvSpPr>
          <p:spPr>
            <a:xfrm>
              <a:off x="801055" y="3319485"/>
              <a:ext cx="31909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(a)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 EA O</a:t>
              </a:r>
              <a:r>
                <a:rPr kumimoji="0" lang="en-US" altLang="zh-TW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3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≥ 60 ppb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 affects whole island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E9FD3-3AB5-CF92-A1F4-4F173A487A39}"/>
              </a:ext>
            </a:extLst>
          </p:cNvPr>
          <p:cNvGrpSpPr/>
          <p:nvPr/>
        </p:nvGrpSpPr>
        <p:grpSpPr>
          <a:xfrm>
            <a:off x="4633033" y="3307431"/>
            <a:ext cx="3225802" cy="3473218"/>
            <a:chOff x="4461616" y="3307432"/>
            <a:chExt cx="3225802" cy="34732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007394-CFC6-8D76-43ED-3340046D0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617" y="3879050"/>
              <a:ext cx="3225801" cy="29016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ED97BE-818F-EA84-A177-A83537B4D3A6}"/>
                </a:ext>
              </a:extLst>
            </p:cNvPr>
            <p:cNvSpPr/>
            <p:nvPr/>
          </p:nvSpPr>
          <p:spPr>
            <a:xfrm>
              <a:off x="4461616" y="3307432"/>
              <a:ext cx="32258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(b)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EA O</a:t>
              </a:r>
              <a:r>
                <a:rPr kumimoji="0" lang="en-US" altLang="zh-TW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3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≥ 60 ppb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 affects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local areas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662415-9D5C-16A1-263E-89575BACA4A6}"/>
              </a:ext>
            </a:extLst>
          </p:cNvPr>
          <p:cNvGrpSpPr/>
          <p:nvPr/>
        </p:nvGrpSpPr>
        <p:grpSpPr>
          <a:xfrm>
            <a:off x="8373092" y="3307431"/>
            <a:ext cx="3207880" cy="3474969"/>
            <a:chOff x="8373092" y="3307431"/>
            <a:chExt cx="3207880" cy="347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2FAD72-1B02-5282-C3F0-C261458B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3092" y="3880800"/>
              <a:ext cx="3207880" cy="29016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9326A8-1EE0-AAFA-3792-945EDEA64027}"/>
                </a:ext>
              </a:extLst>
            </p:cNvPr>
            <p:cNvSpPr/>
            <p:nvPr/>
          </p:nvSpPr>
          <p:spPr>
            <a:xfrm>
              <a:off x="8373092" y="3307431"/>
              <a:ext cx="32078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(c)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EA O</a:t>
              </a:r>
              <a:r>
                <a:rPr kumimoji="0" lang="en-US" altLang="zh-TW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3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≥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40 ppb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" panose="020F0502020204030204" pitchFamily="34" charset="0"/>
                </a:rPr>
                <a:t>affects whole island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4D915438-B575-FBEA-451B-A4B55B8642A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06525" y="1091986"/>
            <a:ext cx="1700919" cy="17009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419AEE-8884-8C4B-55C3-99AB01B411AA}"/>
              </a:ext>
            </a:extLst>
          </p:cNvPr>
          <p:cNvSpPr txBox="1"/>
          <p:nvPr/>
        </p:nvSpPr>
        <p:spPr>
          <a:xfrm>
            <a:off x="10106525" y="2722468"/>
            <a:ext cx="1800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(Chen et al., 2021)</a:t>
            </a:r>
            <a:endParaRPr kumimoji="0" lang="en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6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-Point Star 11">
            <a:extLst>
              <a:ext uri="{FF2B5EF4-FFF2-40B4-BE49-F238E27FC236}">
                <a16:creationId xmlns:a16="http://schemas.microsoft.com/office/drawing/2014/main" id="{C2D941E4-2022-BE41-8EB5-1861254D335B}"/>
              </a:ext>
            </a:extLst>
          </p:cNvPr>
          <p:cNvSpPr>
            <a:spLocks noChangeAspect="1"/>
          </p:cNvSpPr>
          <p:nvPr/>
        </p:nvSpPr>
        <p:spPr>
          <a:xfrm>
            <a:off x="4705357" y="4381046"/>
            <a:ext cx="108000" cy="1080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3D203-3757-BB44-83B0-08F2300D9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611" y="1570470"/>
            <a:ext cx="6720000" cy="50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DED57-8045-554A-BE63-2C08DFC1A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352" b="4246"/>
          <a:stretch/>
        </p:blipFill>
        <p:spPr>
          <a:xfrm>
            <a:off x="724001" y="2142580"/>
            <a:ext cx="1477897" cy="432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B22D53-19B2-414F-910F-A419B5000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5867" y="1367744"/>
            <a:ext cx="6038227" cy="429407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 aerosol trajectory diagnostic approach (IDEA-EA) by infusing real-time satellite AOD data into the method is demonstrated to achieve two objectives: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 forecast aerosol trajectories arriving at the target region;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 back trace the source areas from the target region. </a:t>
            </a:r>
          </a:p>
          <a:p>
            <a:r>
              <a:rPr 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 smoke in Southeastern Asia (SEA) in late March, 2021 is demoed by (a) IDEA-EA forward trajectories, as well as (b) time series of PM</a:t>
            </a:r>
            <a:r>
              <a:rPr lang="en-US" sz="1800" baseline="-25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2.5</a:t>
            </a:r>
            <a:r>
              <a:rPr 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observations and MASINGAR model simulations at </a:t>
            </a:r>
            <a:r>
              <a:rPr lang="en-US" sz="1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Lulin</a:t>
            </a:r>
            <a:r>
              <a:rPr 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site.</a:t>
            </a:r>
          </a:p>
          <a:p>
            <a:endParaRPr lang="en-US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C49AFF-7DBA-884B-AD32-FDCC38DDE8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51"/>
          <a:stretch/>
        </p:blipFill>
        <p:spPr bwMode="auto">
          <a:xfrm>
            <a:off x="6170517" y="4222044"/>
            <a:ext cx="4847129" cy="237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BD088E-F60F-8143-B74E-C9389B8B89F6}"/>
              </a:ext>
            </a:extLst>
          </p:cNvPr>
          <p:cNvSpPr txBox="1"/>
          <p:nvPr/>
        </p:nvSpPr>
        <p:spPr>
          <a:xfrm>
            <a:off x="656269" y="1710268"/>
            <a:ext cx="57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3B4499-5F80-D64D-A748-4486F0299753}"/>
              </a:ext>
            </a:extLst>
          </p:cNvPr>
          <p:cNvSpPr txBox="1"/>
          <p:nvPr/>
        </p:nvSpPr>
        <p:spPr>
          <a:xfrm>
            <a:off x="6545937" y="4264538"/>
            <a:ext cx="57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4979376-362A-EBCD-AC64-75AA5C9B38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96037" y="57317"/>
            <a:ext cx="1231795" cy="123179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49AEC16-1DDE-484F-BB0C-EF7EB1D0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06" y="365126"/>
            <a:ext cx="10739740" cy="11101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Infusing satellite data into aerosol forecast for near real-time episode detection and diagnosis in East </a:t>
            </a:r>
            <a:r>
              <a:rPr lang="en-US" sz="28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AsiaIDEA</a:t>
            </a:r>
            <a:r>
              <a:rPr 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-EA</a:t>
            </a:r>
            <a:br>
              <a:rPr 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sz="20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東亞衛星反演預報系統建置</a:t>
            </a: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(Chen et al., 2023)</a:t>
            </a:r>
            <a:endParaRPr 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0550566"/>
      </p:ext>
    </p:extLst>
  </p:cSld>
  <p:clrMapOvr>
    <a:masterClrMapping/>
  </p:clrMapOvr>
</p:sld>
</file>

<file path=ppt/theme/theme1.xml><?xml version="1.0" encoding="utf-8"?>
<a:theme xmlns:a="http://schemas.openxmlformats.org/drawingml/2006/main" name="AKH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KH Theme" id="{59E4B1D2-B590-48FA-A764-A83B337D6822}" vid="{9AFC9920-22C1-4BE3-912A-FFB27F6D85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319</Words>
  <Application>Microsoft Macintosh PowerPoint</Application>
  <PresentationFormat>寬螢幕</PresentationFormat>
  <Paragraphs>26</Paragraphs>
  <Slides>2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</vt:i4>
      </vt:variant>
    </vt:vector>
  </HeadingPairs>
  <TitlesOfParts>
    <vt:vector size="10" baseType="lpstr">
      <vt:lpstr>微軟正黑體</vt:lpstr>
      <vt:lpstr>微軟正黑體</vt:lpstr>
      <vt:lpstr>Arial</vt:lpstr>
      <vt:lpstr>Calibri</vt:lpstr>
      <vt:lpstr>Calibri Light</vt:lpstr>
      <vt:lpstr>Wingdings</vt:lpstr>
      <vt:lpstr>AKH Theme</vt:lpstr>
      <vt:lpstr>Office Theme</vt:lpstr>
      <vt:lpstr>PowerPoint 簡報</vt:lpstr>
      <vt:lpstr>Infusing satellite data into aerosol forecast for near real-time episode detection and diagnosis in East AsiaIDEA-EA 東亞衛星反演預報系統建置 (Chen et al., 2023)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Sheng-Po Chen</dc:creator>
  <cp:lastModifiedBy>Sheng-Po Chen</cp:lastModifiedBy>
  <cp:revision>7</cp:revision>
  <dcterms:created xsi:type="dcterms:W3CDTF">2026-05-18T06:28:15Z</dcterms:created>
  <dcterms:modified xsi:type="dcterms:W3CDTF">2026-05-18T06:34:09Z</dcterms:modified>
</cp:coreProperties>
</file>